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7" d="100"/>
          <a:sy n="77" d="100"/>
        </p:scale>
        <p:origin x="10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362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e68a3f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86087f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164d5f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7d9853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cea9efac.fixed?pid=7f25c0496&amp;color=195,214,0&amp;vtp=1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_2_BD#2cea9efac.fixed?pid=7f25c0496&amp;color=255,255,255&amp;vtp=1&amp;bbb=1"/>
              <p:cNvSpPr/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玩转与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4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4400" b="1" i="0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𝐞</m:t>
                        </m:r>
                      </m:e>
                      <m:sup>
                        <m:r>
                          <a:rPr lang="en-US" altLang="zh-CN" sz="4400" b="1" i="1">
                            <a:solidFill>
                              <a:srgbClr val="FFFF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4400" b="1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4400" b="1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𝐥𝐧</m:t>
                    </m:r>
                    <m:r>
                      <m:rPr>
                        <m:nor/>
                      </m:rPr>
                      <a:rPr lang="en-US" altLang="zh-CN" sz="4400" b="1" i="0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4400" b="1" i="1">
                        <a:solidFill>
                          <a:srgbClr val="FFFF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𝒙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有关的图象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3" name="C_2_BD#2cea9efac.fixed?pid=7f25c0496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80360"/>
                <a:ext cx="12188952" cy="795528"/>
              </a:xfrm>
              <a:prstGeom prst="rect">
                <a:avLst/>
              </a:prstGeom>
              <a:blipFill>
                <a:blip r:embed="rId3"/>
                <a:stretch>
                  <a:fillRect t="-16154" b="-3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e14c8df9c?pid=f86087f2f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当题目中出现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组合的函数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时，熟知对应函数的图象，可快速解题.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4_BD#e14c8df9c?pid=f86087f2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P_4_BD#be0c4b917?colgroup=7,6,13,5,7,12&amp;pid=5164d5fa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4647855"/>
                  </p:ext>
                </p:extLst>
              </p:nvPr>
            </p:nvGraphicFramePr>
            <p:xfrm>
              <a:off x="832104" y="1078992"/>
              <a:ext cx="10479024" cy="4381373"/>
            </p:xfrm>
            <a:graphic>
              <a:graphicData uri="http://schemas.openxmlformats.org/drawingml/2006/table">
                <a:tbl>
                  <a:tblPr/>
                  <a:tblGrid>
                    <a:gridCol w="1554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08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173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871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8938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∈(0,+∞)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r>
                                <a:rPr lang="en-US" altLang="zh-CN" sz="1400" b="1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1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43076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∈(0,+∞)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r>
                                <a:rPr lang="en-US" altLang="zh-CN" sz="1400" b="1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(0,+∞)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处取得极小值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43510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∈(0,+∞)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在（0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）上单调递减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）上单调递增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处取得极小值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r>
                                <a:rPr lang="en-US" altLang="zh-CN" sz="1400" b="1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(−1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=−1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处取得极小值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P_4_BD#be0c4b917?colgroup=7,6,13,5,7,12&amp;pid=5164d5fa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4647855"/>
                  </p:ext>
                </p:extLst>
              </p:nvPr>
            </p:nvGraphicFramePr>
            <p:xfrm>
              <a:off x="832104" y="1078992"/>
              <a:ext cx="10479024" cy="4381373"/>
            </p:xfrm>
            <a:graphic>
              <a:graphicData uri="http://schemas.openxmlformats.org/drawingml/2006/table">
                <a:tbl>
                  <a:tblPr/>
                  <a:tblGrid>
                    <a:gridCol w="1554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08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173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871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8938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" t="-22707" r="-575294" b="-198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9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6229" t="-22707" r="-194988" b="-198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0690" t="-22707" r="-369540" b="-1986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1814" t="-22707" r="-490" b="-1986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4307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" t="-138424" r="-575294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6229" t="-138424" r="-194988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0690" t="-138424" r="-369540" b="-1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1814" t="-138424" r="-490" b="-1241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4351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2" t="-205085" r="-575294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6229" t="-205085" r="-194988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0690" t="-205085" r="-369540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1814" t="-205085" r="-490" b="-67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_4_BD#be0c4b917.table_image?tii=1&amp;pid=5164d5faf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1740" y="1529715"/>
            <a:ext cx="1197864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be0c4b917.table_image?tii=2&amp;pid=5164d5fa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2652" y="1511427"/>
            <a:ext cx="122529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" name="P_4_BD#be0c4b917.table_image?tii=3&amp;pid=5164d5faf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7168" y="2960243"/>
            <a:ext cx="1207008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e0c4b917.table_image?tii=4&amp;pid=5164d5faf&amp;color=0,0,0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6096" y="2896235"/>
            <a:ext cx="978408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be0c4b917.table_image?tii=5&amp;pid=5164d5faf&amp;color=0,0,0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1740" y="4139311"/>
            <a:ext cx="1197864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be0c4b917.table_image?tii=6&amp;pid=5164d5faf&amp;color=0,0,0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2944" y="4194175"/>
            <a:ext cx="112471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P_4_BD#be0c4b917?colgroup=7,6,13,5,7,12&amp;pid=5164d5faf&amp;color=0,0,0&amp;vtp=1&amp;bt=1&amp;bbb=1&amp;hb=1">
                <a:extLst>
                  <a:ext uri="{FF2B5EF4-FFF2-40B4-BE49-F238E27FC236}">
                    <a16:creationId xmlns:a16="http://schemas.microsoft.com/office/drawing/2014/main" id="{72AEE747-B13F-A55E-7348-184914FCC0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368377"/>
                  </p:ext>
                </p:extLst>
              </p:nvPr>
            </p:nvGraphicFramePr>
            <p:xfrm>
              <a:off x="832104" y="1496695"/>
              <a:ext cx="10479024" cy="3211449"/>
            </p:xfrm>
            <a:graphic>
              <a:graphicData uri="http://schemas.openxmlformats.org/drawingml/2006/table">
                <a:tbl>
                  <a:tblPr/>
                  <a:tblGrid>
                    <a:gridCol w="1554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08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173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871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444244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ln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∈(0,+∞)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大值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e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(−∞,0)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处取得极小值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453388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ln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 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∈(0,1)∪(1,+∞)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(0,1)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处取得极小值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e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r>
                                <a:rPr lang="en-US" altLang="zh-CN" sz="1400" b="1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上单调递增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(1,+∞)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上单调递减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处取得极大值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P_4_BD#be0c4b917?colgroup=7,6,13,5,7,12&amp;pid=5164d5faf&amp;color=0,0,0&amp;vtp=1&amp;bt=1&amp;bbb=1&amp;hb=1">
                <a:extLst>
                  <a:ext uri="{FF2B5EF4-FFF2-40B4-BE49-F238E27FC236}">
                    <a16:creationId xmlns:a16="http://schemas.microsoft.com/office/drawing/2014/main" id="{72AEE747-B13F-A55E-7348-184914FCC0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5368377"/>
                  </p:ext>
                </p:extLst>
              </p:nvPr>
            </p:nvGraphicFramePr>
            <p:xfrm>
              <a:off x="832104" y="1496695"/>
              <a:ext cx="10479024" cy="3211449"/>
            </p:xfrm>
            <a:graphic>
              <a:graphicData uri="http://schemas.openxmlformats.org/drawingml/2006/table">
                <a:tbl>
                  <a:tblPr/>
                  <a:tblGrid>
                    <a:gridCol w="1554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08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173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871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单调性与极值情况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44424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2" t="-22363" r="-575294" b="-1012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229" t="-22363" r="-194988" b="-1012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20690" t="-22363" r="-369540" b="-1012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7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1814" t="-22363" r="-490" b="-1012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45338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92" t="-121339" r="-575294" b="-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6229" t="-121339" r="-194988" b="-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20690" t="-121339" r="-369540" b="-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ct val="1500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321814" t="-121339" r="-490" b="-4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P_4_BD#be0c4b917?colgroup=7,6,13,5,7,12&amp;pid=5164d5faf&amp;color=0,0,0&amp;vtp=1&amp;bt=1&amp;bbb=1&amp;hb=1">
            <a:extLst>
              <a:ext uri="{FF2B5EF4-FFF2-40B4-BE49-F238E27FC236}">
                <a16:creationId xmlns:a16="http://schemas.microsoft.com/office/drawing/2014/main" id="{3E34FE5B-5924-7AA6-9147-8E2E9FB8FBC3}"/>
              </a:ext>
            </a:extLst>
          </p:cNvPr>
          <p:cNvSpPr txBox="1"/>
          <p:nvPr/>
        </p:nvSpPr>
        <p:spPr>
          <a:xfrm>
            <a:off x="8771128" y="1080000"/>
            <a:ext cx="2540000" cy="29277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  <p:sp>
        <p:nvSpPr>
          <p:cNvPr id="4" name="P_4_BD#be0c4b917?pid=5164d5faf&amp;color=0,0,0&amp;vtp=1&amp;bbb=1">
            <a:extLst>
              <a:ext uri="{FF2B5EF4-FFF2-40B4-BE49-F238E27FC236}">
                <a16:creationId xmlns:a16="http://schemas.microsoft.com/office/drawing/2014/main" id="{ABA7B881-4980-BA55-6B27-68567B5BBC79}"/>
              </a:ext>
            </a:extLst>
          </p:cNvPr>
          <p:cNvSpPr/>
          <p:nvPr/>
        </p:nvSpPr>
        <p:spPr>
          <a:xfrm>
            <a:off x="832104" y="4836795"/>
            <a:ext cx="10533888" cy="359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名师有话说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#1.1.1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#99750d78d?vop=1&amp;pid=17d985350&amp;color=0,0,0&amp;vtp=1&amp;bbb=1&amp;hb=1">
                <a:extLst>
                  <a:ext uri="{FF2B5EF4-FFF2-40B4-BE49-F238E27FC236}">
                    <a16:creationId xmlns:a16="http://schemas.microsoft.com/office/drawing/2014/main" id="{643F6173-8C4A-8EAB-CCB5-71EC518CAF3B}"/>
                  </a:ext>
                </a:extLst>
              </p:cNvPr>
              <p:cNvSpPr/>
              <p:nvPr/>
            </p:nvSpPr>
            <p:spPr>
              <a:xfrm>
                <a:off x="832104" y="5201285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有关的图象的性质在导数题中常与不等式证明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零点分析相结合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掌握图象的单调性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渐近线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及关键点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能直观解决交点个数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参数范围等问题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实现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以形助数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#1.2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4#99750d78d?vop=1&amp;pid=17d985350&amp;color=0,0,0&amp;vtp=1&amp;bbb=1&amp;hb=1">
                <a:extLst>
                  <a:ext uri="{FF2B5EF4-FFF2-40B4-BE49-F238E27FC236}">
                    <a16:creationId xmlns:a16="http://schemas.microsoft.com/office/drawing/2014/main" id="{643F6173-8C4A-8EAB-CCB5-71EC518CAF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01285"/>
                <a:ext cx="10533888" cy="765810"/>
              </a:xfrm>
              <a:prstGeom prst="rect">
                <a:avLst/>
              </a:prstGeom>
              <a:blipFill>
                <a:blip r:embed="rId3"/>
                <a:stretch>
                  <a:fillRect l="-1389" r="-58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_4_BD#be0c4b917.table_image?tii=7&amp;pid=5164d5faf&amp;color=0,0,0&amp;tib=255,255,255&amp;vtp=1" descr="preencoded.png">
            <a:extLst>
              <a:ext uri="{FF2B5EF4-FFF2-40B4-BE49-F238E27FC236}">
                <a16:creationId xmlns:a16="http://schemas.microsoft.com/office/drawing/2014/main" id="{716F0567-ED6F-E261-86A4-5C02355CFC4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2596" y="2098294"/>
            <a:ext cx="1216152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4_BD#be0c4b917.table_image?tii=8&amp;pid=5164d5faf&amp;color=0,0,0&amp;tib=255,255,255&amp;vtp=1" descr="preencoded.png">
            <a:extLst>
              <a:ext uri="{FF2B5EF4-FFF2-40B4-BE49-F238E27FC236}">
                <a16:creationId xmlns:a16="http://schemas.microsoft.com/office/drawing/2014/main" id="{D181FDFF-C81C-591D-E4CF-1966FFB685F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0084" y="1929130"/>
            <a:ext cx="117043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P_4_BD#be0c4b917.table_image?tii=9&amp;pid=5164d5faf&amp;color=0,0,0&amp;tib=255,255,255&amp;vtp=1" descr="preencoded.png">
            <a:extLst>
              <a:ext uri="{FF2B5EF4-FFF2-40B4-BE49-F238E27FC236}">
                <a16:creationId xmlns:a16="http://schemas.microsoft.com/office/drawing/2014/main" id="{D4455793-A8CE-DE9C-DD8E-5884565C9BC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6312" y="3373374"/>
            <a:ext cx="1188720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be0c4b917.table_image?tii=10&amp;pid=5164d5faf&amp;color=0,0,0&amp;tib=255,255,255&amp;vtp=1" descr="preencoded.png">
            <a:extLst>
              <a:ext uri="{FF2B5EF4-FFF2-40B4-BE49-F238E27FC236}">
                <a16:creationId xmlns:a16="http://schemas.microsoft.com/office/drawing/2014/main" id="{7905D60E-5182-D6F9-3A8A-EF5771B4D73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7224" y="3579114"/>
            <a:ext cx="121615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4128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1_1#99750d78d?vop=1&amp;pid=17d985350&amp;color=0,0,0&amp;mp=1&amp;vtp=1&amp;bt=1&amp;bbb=1"/>
              <p:cNvSpPr/>
              <p:nvPr/>
            </p:nvSpPr>
            <p:spPr>
              <a:xfrm>
                <a:off x="832104" y="1080000"/>
                <a:ext cx="10533888" cy="4211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有两个零点，则实数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1_1#99750d78d?vop=1&amp;pid=17d98535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1196"/>
              </a:xfrm>
              <a:prstGeom prst="rect">
                <a:avLst/>
              </a:prstGeom>
              <a:blipFill>
                <a:blip r:embed="rId3"/>
                <a:stretch>
                  <a:fillRect l="-1042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2_1#99750d78d.blank?vop=1&amp;pid=17d985350&amp;color=0,0,0&amp;mp=1&amp;vpa=1&amp;vtp=1&amp;bbb=1&amp;rh=23.81"/>
              <p:cNvSpPr/>
              <p:nvPr/>
            </p:nvSpPr>
            <p:spPr>
              <a:xfrm>
                <a:off x="7283641" y="1119179"/>
                <a:ext cx="477330" cy="3023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4_AN.2_1#99750d78d.blank?vop=1&amp;pid=17d985350&amp;color=0,0,0&amp;mp=1&amp;vpa=1&amp;vtp=1&amp;bbb=1&amp;rh=23.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3641" y="1119179"/>
                <a:ext cx="477330" cy="302387"/>
              </a:xfrm>
              <a:prstGeom prst="rect">
                <a:avLst/>
              </a:prstGeom>
              <a:blipFill>
                <a:blip r:embed="rId4"/>
                <a:stretch>
                  <a:fillRect l="-8974" r="-6410" b="-122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3_1#99750d78d?vop=1&amp;pid=17d985350&amp;color=0,0,0&amp;vtp=1&amp;bbb=1"/>
              <p:cNvSpPr/>
              <p:nvPr/>
            </p:nvSpPr>
            <p:spPr>
              <a:xfrm>
                <a:off x="832104" y="1508180"/>
                <a:ext cx="10533888" cy="164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将函数零点个数问题转化为图象交点个数问题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故直线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的图象有两个交点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利用导数研究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极值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的关系如表所示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QB_4_AS.3_1#99750d78d?vop=1&amp;pid=17d9853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180"/>
                <a:ext cx="10533888" cy="1643698"/>
              </a:xfrm>
              <a:prstGeom prst="rect">
                <a:avLst/>
              </a:prstGeom>
              <a:blipFill>
                <a:blip r:embed="rId5"/>
                <a:stretch>
                  <a:fillRect l="-1042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QB_4_AS.3_2#99750d78d?colgroup=15,14,9,14&amp;vop=1&amp;pid=17d98535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9277521"/>
                  </p:ext>
                </p:extLst>
              </p:nvPr>
            </p:nvGraphicFramePr>
            <p:xfrm>
              <a:off x="832104" y="3248080"/>
              <a:ext cx="10488168" cy="938722"/>
            </p:xfrm>
            <a:graphic>
              <a:graphicData uri="http://schemas.openxmlformats.org/drawingml/2006/table">
                <a:tbl>
                  <a:tblPr/>
                  <a:tblGrid>
                    <a:gridCol w="2935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346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346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(0,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e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单调递增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极大值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QB_4_AS.3_2#99750d78d?colgroup=15,14,9,14&amp;vop=1&amp;pid=17d98535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9277521"/>
                  </p:ext>
                </p:extLst>
              </p:nvPr>
            </p:nvGraphicFramePr>
            <p:xfrm>
              <a:off x="832104" y="3248080"/>
              <a:ext cx="10488168" cy="938722"/>
            </p:xfrm>
            <a:graphic>
              <a:graphicData uri="http://schemas.openxmlformats.org/drawingml/2006/table">
                <a:tbl>
                  <a:tblPr/>
                  <a:tblGrid>
                    <a:gridCol w="2935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346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346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r="-257469" b="-2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3871" r="-166882" b="-2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6796" r="-151133" b="-2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70323" r="-430" b="-2215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t="-98077" r="-257469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3871" t="-98077" r="-166882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70323" t="-98077" r="-430" b="-117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7" t="-198077" r="-257469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单调递增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极大值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S.3_3#99750d78d?vop=1&amp;pid=17d985350&amp;color=0,0,0&amp;vtp=1&amp;bbb=1"/>
              <p:cNvSpPr/>
              <p:nvPr/>
            </p:nvSpPr>
            <p:spPr>
              <a:xfrm>
                <a:off x="832104" y="4314880"/>
                <a:ext cx="10533888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该函数的极大值为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 xmlns="">
          <p:sp>
            <p:nvSpPr>
              <p:cNvPr id="5" name="QB_4_AS.3_3#99750d78d?vop=1&amp;pid=17d98535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14880"/>
                <a:ext cx="10533888" cy="1320800"/>
              </a:xfrm>
              <a:prstGeom prst="rect">
                <a:avLst/>
              </a:prstGeom>
              <a:blipFill>
                <a:blip r:embed="rId7"/>
                <a:stretch>
                  <a:fillRect l="-1042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3_3#99750d78d?vop=1&amp;pid=17d985350&amp;color=0,0,0&amp;vtp=1&amp;bbb=1">
                <a:extLst>
                  <a:ext uri="{FF2B5EF4-FFF2-40B4-BE49-F238E27FC236}">
                    <a16:creationId xmlns:a16="http://schemas.microsoft.com/office/drawing/2014/main" id="{B2BBDE95-229C-BD73-A777-18228D17AA63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作出直线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的大致图象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得出结论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作出直线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的大致图象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如图所示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</p:txBody>
          </p:sp>
        </mc:Choice>
        <mc:Fallback xmlns="">
          <p:sp>
            <p:nvSpPr>
              <p:cNvPr id="2" name="QB_4_AS.3_3#99750d78d?vop=1&amp;pid=17d985350&amp;color=0,0,0&amp;vtp=1&amp;bbb=1">
                <a:extLst>
                  <a:ext uri="{FF2B5EF4-FFF2-40B4-BE49-F238E27FC236}">
                    <a16:creationId xmlns:a16="http://schemas.microsoft.com/office/drawing/2014/main" id="{B2BBDE95-229C-BD73-A777-18228D17AA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blipFill>
                <a:blip r:embed="rId2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AS.3_4#99750d78d?vop=1&amp;pid=17d985350&amp;color=0,0,0&amp;tib=255,255,255&amp;vtp=1" descr="preencoded.png">
            <a:extLst>
              <a:ext uri="{FF2B5EF4-FFF2-40B4-BE49-F238E27FC236}">
                <a16:creationId xmlns:a16="http://schemas.microsoft.com/office/drawing/2014/main" id="{5D1CB4DA-73E7-C408-E11F-83C5E5F3C6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9824" y="1812290"/>
            <a:ext cx="1289304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3_5#99750d78d?vop=1&amp;pid=17d985350&amp;color=0,0,0&amp;vtp=1&amp;bbb=1">
                <a:extLst>
                  <a:ext uri="{FF2B5EF4-FFF2-40B4-BE49-F238E27FC236}">
                    <a16:creationId xmlns:a16="http://schemas.microsoft.com/office/drawing/2014/main" id="{2B234B7F-5ED4-EEF8-0D24-0F11A66764A4}"/>
                  </a:ext>
                </a:extLst>
              </p:cNvPr>
              <p:cNvSpPr/>
              <p:nvPr/>
            </p:nvSpPr>
            <p:spPr>
              <a:xfrm>
                <a:off x="832104" y="286639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的图象有两个交点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 xmlns="">
          <p:sp>
            <p:nvSpPr>
              <p:cNvPr id="4" name="QB_4_AS.3_5#99750d78d?vop=1&amp;pid=17d985350&amp;color=0,0,0&amp;vtp=1&amp;bbb=1">
                <a:extLst>
                  <a:ext uri="{FF2B5EF4-FFF2-40B4-BE49-F238E27FC236}">
                    <a16:creationId xmlns:a16="http://schemas.microsoft.com/office/drawing/2014/main" id="{2B234B7F-5ED4-EEF8-0D24-0F11A66764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66390"/>
                <a:ext cx="10533888" cy="409004"/>
              </a:xfrm>
              <a:prstGeom prst="rect">
                <a:avLst/>
              </a:prstGeom>
              <a:blipFill>
                <a:blip r:embed="rId4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254037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321c87be3?pid=ce68a3f08&amp;color=0,0,0&amp;vtp=1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识别函数与变形——判断函数中是否含有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，或能否通过变形得到与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有关的函数；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构造函数并作图——构造函数,通过分析函数的单调性、极值，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结合对函数图象的记忆作出大致图象，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辅助解题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转化题干巧运用——分析题干所求或所证，是转化为零点问题还是其他问题，进一步求解.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P_4_BD#321c87be3?pid=ce68a3f0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3125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432</Words>
  <Application>Microsoft Office PowerPoint</Application>
  <PresentationFormat>宽屏</PresentationFormat>
  <Paragraphs>104</Paragraphs>
  <Slides>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等线</vt:lpstr>
      <vt:lpstr>SimHei</vt:lpstr>
      <vt:lpstr>楷体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SKUser</cp:lastModifiedBy>
  <cp:revision>3</cp:revision>
  <dcterms:created xsi:type="dcterms:W3CDTF">2025-10-22T06:31:13Z</dcterms:created>
  <dcterms:modified xsi:type="dcterms:W3CDTF">2025-10-22T06:49:06Z</dcterms:modified>
  <cp:category/>
  <cp:contentStatus/>
</cp:coreProperties>
</file>